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BA482-61F0-43DB-A883-8166EB98F056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ED64F-12C3-4617-BCE6-903441EFC943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CAB69-F4CF-4E67-8825-E110303C85EE}" type="datetimeFigureOut">
              <a:rPr lang="el-GR" smtClean="0"/>
              <a:pPr/>
              <a:t>25/6/2026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61635-9801-43C9-B452-05BD0F6798A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4" name="Shape 1"/>
          <p:cNvSpPr/>
          <p:nvPr/>
        </p:nvSpPr>
        <p:spPr>
          <a:xfrm>
            <a:off x="9070848" y="0"/>
            <a:ext cx="73152" cy="6858000"/>
          </a:xfrm>
          <a:prstGeom prst="rect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7" name="Text 4"/>
          <p:cNvSpPr/>
          <p:nvPr/>
        </p:nvSpPr>
        <p:spPr>
          <a:xfrm>
            <a:off x="548639" y="972589"/>
            <a:ext cx="4729943" cy="174317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7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πρωτοβουλίες</a:t>
            </a:r>
            <a:endParaRPr lang="en-US" sz="2750" dirty="0" smtClean="0"/>
          </a:p>
          <a:p>
            <a:pPr marL="0" indent="0">
              <a:buNone/>
            </a:pPr>
            <a:r>
              <a:rPr lang="en-US" sz="27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για τη στήριξη των</a:t>
            </a:r>
            <a:endParaRPr lang="en-US" sz="2750" dirty="0" smtClean="0"/>
          </a:p>
          <a:p>
            <a:pPr marL="0" indent="0">
              <a:buNone/>
            </a:pPr>
            <a:r>
              <a:rPr lang="en-US" sz="2750" b="1" dirty="0" smtClean="0">
                <a:solidFill>
                  <a:srgbClr val="72BE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επαγγελματιών αλιέων</a:t>
            </a:r>
            <a:endParaRPr lang="en-US" sz="275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530352" y="2926080"/>
            <a:ext cx="4219540" cy="53035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D8EE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Άμεση παρέμβαση για κόστος, εισόδημα, θεσμική εκπροσώπηση και βιωσιμότητα του κλάδου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39552" y="3429000"/>
            <a:ext cx="3108960" cy="0"/>
          </a:xfrm>
          <a:prstGeom prst="line">
            <a:avLst/>
          </a:prstGeom>
          <a:noFill/>
          <a:ln w="28575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0" name="Text 7"/>
          <p:cNvSpPr/>
          <p:nvPr/>
        </p:nvSpPr>
        <p:spPr>
          <a:xfrm>
            <a:off x="539552" y="3429000"/>
            <a:ext cx="4711654" cy="288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</a:t>
            </a: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Ιουνίου 2026</a:t>
            </a:r>
            <a:endParaRPr lang="en-US" sz="1300" dirty="0"/>
          </a:p>
        </p:txBody>
      </p:sp>
      <p:pic>
        <p:nvPicPr>
          <p:cNvPr id="11" name="Image 1" descr="/mnt/data/template_unzip/ppt/media/image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0352" y="5694218"/>
            <a:ext cx="2514600" cy="880318"/>
          </a:xfrm>
          <a:prstGeom prst="rect">
            <a:avLst/>
          </a:prstGeom>
          <a:ln>
            <a:noFill/>
          </a:ln>
        </p:spPr>
      </p:pic>
      <p:sp>
        <p:nvSpPr>
          <p:cNvPr id="12" name="Text 8"/>
          <p:cNvSpPr/>
          <p:nvPr/>
        </p:nvSpPr>
        <p:spPr>
          <a:xfrm>
            <a:off x="8705088" y="6528816"/>
            <a:ext cx="219456" cy="12801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16" name="Rectangle 15"/>
          <p:cNvSpPr/>
          <p:nvPr/>
        </p:nvSpPr>
        <p:spPr>
          <a:xfrm>
            <a:off x="9043416" y="0"/>
            <a:ext cx="16459" cy="6858000"/>
          </a:xfrm>
          <a:prstGeom prst="rect">
            <a:avLst/>
          </a:prstGeom>
          <a:solidFill>
            <a:srgbClr val="2F8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17" name="Picture 16" descr="waves_subt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44768" y="5486400"/>
            <a:ext cx="1417320" cy="28346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86384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5" name="Text 3"/>
          <p:cNvSpPr/>
          <p:nvPr/>
        </p:nvSpPr>
        <p:spPr>
          <a:xfrm>
            <a:off x="467544" y="116632"/>
            <a:ext cx="5955004" cy="21602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Άμεση οικονομική στήριξη και προστασία εισοδήματος</a:t>
            </a:r>
            <a:endParaRPr lang="en-US" sz="1640" dirty="0"/>
          </a:p>
        </p:txBody>
      </p:sp>
      <p:sp>
        <p:nvSpPr>
          <p:cNvPr id="6" name="Text 4"/>
          <p:cNvSpPr/>
          <p:nvPr/>
        </p:nvSpPr>
        <p:spPr>
          <a:xfrm>
            <a:off x="467544" y="404664"/>
            <a:ext cx="5544616" cy="288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Πρώτες</a:t>
            </a: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πρωτοβουλίες</a:t>
            </a: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</a:t>
            </a:r>
            <a:r>
              <a:rPr lang="en-US" sz="1100" dirty="0" smtClean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καύσιμα</a:t>
            </a:r>
            <a:r>
              <a:rPr lang="en-US" sz="11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λαγοκέφαλος, θαλάσσια πάρκα</a:t>
            </a:r>
          </a:p>
        </p:txBody>
      </p:sp>
      <p:sp>
        <p:nvSpPr>
          <p:cNvPr id="8" name="Shape 5"/>
          <p:cNvSpPr/>
          <p:nvPr/>
        </p:nvSpPr>
        <p:spPr>
          <a:xfrm>
            <a:off x="0" y="6251171"/>
            <a:ext cx="9144000" cy="606829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0" name="Text 6"/>
          <p:cNvSpPr/>
          <p:nvPr/>
        </p:nvSpPr>
        <p:spPr>
          <a:xfrm>
            <a:off x="8641080" y="6574536"/>
            <a:ext cx="256032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2" name="Shape 7"/>
          <p:cNvSpPr/>
          <p:nvPr/>
        </p:nvSpPr>
        <p:spPr>
          <a:xfrm>
            <a:off x="5494389" y="1916832"/>
            <a:ext cx="45719" cy="3952500"/>
          </a:xfrm>
          <a:prstGeom prst="rect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3" name="Shape 8"/>
          <p:cNvSpPr/>
          <p:nvPr/>
        </p:nvSpPr>
        <p:spPr>
          <a:xfrm>
            <a:off x="502920" y="1170432"/>
            <a:ext cx="2240280" cy="749808"/>
          </a:xfrm>
          <a:prstGeom prst="roundRect">
            <a:avLst>
              <a:gd name="adj" fmla="val 14634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4" name="Shape 9"/>
          <p:cNvSpPr/>
          <p:nvPr/>
        </p:nvSpPr>
        <p:spPr>
          <a:xfrm>
            <a:off x="502920" y="1170432"/>
            <a:ext cx="54864" cy="749808"/>
          </a:xfrm>
          <a:prstGeom prst="rect">
            <a:avLst/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5" name="Text 10"/>
          <p:cNvSpPr/>
          <p:nvPr/>
        </p:nvSpPr>
        <p:spPr>
          <a:xfrm>
            <a:off x="667512" y="1252728"/>
            <a:ext cx="1965960" cy="2377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0,16 €/λίτρο</a:t>
            </a:r>
            <a:endParaRPr lang="en-US" sz="2100" dirty="0"/>
          </a:p>
        </p:txBody>
      </p:sp>
      <p:sp>
        <p:nvSpPr>
          <p:cNvPr id="16" name="Text 11"/>
          <p:cNvSpPr/>
          <p:nvPr/>
        </p:nvSpPr>
        <p:spPr>
          <a:xfrm>
            <a:off x="667512" y="1572768"/>
            <a:ext cx="1984248" cy="201168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5263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επιδότηση αλιευτικού πετρελαίου για Απρίλιο και Μάιο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2907792" y="1170432"/>
            <a:ext cx="1938528" cy="749808"/>
          </a:xfrm>
          <a:prstGeom prst="roundRect">
            <a:avLst>
              <a:gd name="adj" fmla="val 14634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8" name="Shape 13"/>
          <p:cNvSpPr/>
          <p:nvPr/>
        </p:nvSpPr>
        <p:spPr>
          <a:xfrm>
            <a:off x="2907792" y="1170432"/>
            <a:ext cx="54864" cy="749808"/>
          </a:xfrm>
          <a:prstGeom prst="rect">
            <a:avLst/>
          </a:prstGeom>
          <a:solidFill>
            <a:srgbClr val="2F80A3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9" name="Text 14"/>
          <p:cNvSpPr/>
          <p:nvPr/>
        </p:nvSpPr>
        <p:spPr>
          <a:xfrm>
            <a:off x="3072384" y="1252728"/>
            <a:ext cx="1664208" cy="2377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0,12 €/λίτρο</a:t>
            </a:r>
            <a:endParaRPr lang="en-US" sz="2100" dirty="0"/>
          </a:p>
        </p:txBody>
      </p:sp>
      <p:sp>
        <p:nvSpPr>
          <p:cNvPr id="20" name="Text 15"/>
          <p:cNvSpPr/>
          <p:nvPr/>
        </p:nvSpPr>
        <p:spPr>
          <a:xfrm>
            <a:off x="3072384" y="1572768"/>
            <a:ext cx="1682496" cy="201168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5263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επιδότηση για τον Ιούνιο</a:t>
            </a:r>
            <a:endParaRPr lang="en-US" sz="1000" dirty="0"/>
          </a:p>
        </p:txBody>
      </p:sp>
      <p:sp>
        <p:nvSpPr>
          <p:cNvPr id="21" name="Shape 16"/>
          <p:cNvSpPr/>
          <p:nvPr/>
        </p:nvSpPr>
        <p:spPr>
          <a:xfrm>
            <a:off x="502920" y="2130552"/>
            <a:ext cx="2240280" cy="749808"/>
          </a:xfrm>
          <a:prstGeom prst="roundRect">
            <a:avLst>
              <a:gd name="adj" fmla="val 14634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2" name="Shape 17"/>
          <p:cNvSpPr/>
          <p:nvPr/>
        </p:nvSpPr>
        <p:spPr>
          <a:xfrm>
            <a:off x="502920" y="2130552"/>
            <a:ext cx="54864" cy="749808"/>
          </a:xfrm>
          <a:prstGeom prst="rect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3" name="Text 18"/>
          <p:cNvSpPr/>
          <p:nvPr/>
        </p:nvSpPr>
        <p:spPr>
          <a:xfrm>
            <a:off x="667512" y="2212848"/>
            <a:ext cx="1965960" cy="23774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5,33 €/κιλό</a:t>
            </a:r>
            <a:endParaRPr lang="en-US" sz="2100" dirty="0"/>
          </a:p>
        </p:txBody>
      </p:sp>
      <p:sp>
        <p:nvSpPr>
          <p:cNvPr id="24" name="Text 19"/>
          <p:cNvSpPr/>
          <p:nvPr/>
        </p:nvSpPr>
        <p:spPr>
          <a:xfrm>
            <a:off x="667512" y="2532888"/>
            <a:ext cx="1984248" cy="201168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5263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μέγιστη καθαρή αμοιβή για εξαλίευση λαγοκέφαλου</a:t>
            </a:r>
            <a:endParaRPr lang="en-US" sz="1000" dirty="0"/>
          </a:p>
        </p:txBody>
      </p:sp>
      <p:sp>
        <p:nvSpPr>
          <p:cNvPr id="25" name="Shape 20"/>
          <p:cNvSpPr/>
          <p:nvPr/>
        </p:nvSpPr>
        <p:spPr>
          <a:xfrm>
            <a:off x="2907792" y="2130552"/>
            <a:ext cx="1938528" cy="749808"/>
          </a:xfrm>
          <a:prstGeom prst="roundRect">
            <a:avLst>
              <a:gd name="adj" fmla="val 14634"/>
            </a:avLst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6" name="Text 21"/>
          <p:cNvSpPr/>
          <p:nvPr/>
        </p:nvSpPr>
        <p:spPr>
          <a:xfrm>
            <a:off x="3090672" y="2221992"/>
            <a:ext cx="1313411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έως</a:t>
            </a:r>
            <a:r>
              <a:rPr lang="el-GR" sz="18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8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</a:t>
            </a:r>
            <a:r>
              <a:rPr lang="en-US" sz="180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%</a:t>
            </a:r>
            <a:endParaRPr lang="en-US" sz="1800" dirty="0"/>
          </a:p>
        </p:txBody>
      </p:sp>
      <p:sp>
        <p:nvSpPr>
          <p:cNvPr id="27" name="Text 22"/>
          <p:cNvSpPr/>
          <p:nvPr/>
        </p:nvSpPr>
        <p:spPr>
          <a:xfrm>
            <a:off x="3072384" y="2551176"/>
            <a:ext cx="1572768" cy="18288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υψηλότερη καθαρή αμοιβή σε σχέση με την Κύπρο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502920" y="3356992"/>
            <a:ext cx="4861168" cy="2518027"/>
          </a:xfrm>
          <a:prstGeom prst="roundRect">
            <a:avLst>
              <a:gd name="adj" fmla="val 6173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9" name="Shape 24"/>
          <p:cNvSpPr/>
          <p:nvPr/>
        </p:nvSpPr>
        <p:spPr>
          <a:xfrm>
            <a:off x="827584" y="3212976"/>
            <a:ext cx="3541222" cy="199506"/>
          </a:xfrm>
          <a:prstGeom prst="rect">
            <a:avLst/>
          </a:prstGeom>
          <a:solidFill>
            <a:srgbClr val="2F80A3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0" name="Text 25"/>
          <p:cNvSpPr/>
          <p:nvPr/>
        </p:nvSpPr>
        <p:spPr>
          <a:xfrm>
            <a:off x="683568" y="3501008"/>
            <a:ext cx="4014216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u="sng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Τι ενεργοποιείται άμεσα</a:t>
            </a:r>
            <a:endParaRPr lang="en-US" sz="1400" u="sng" dirty="0"/>
          </a:p>
        </p:txBody>
      </p:sp>
      <p:sp>
        <p:nvSpPr>
          <p:cNvPr id="31" name="Text 26"/>
          <p:cNvSpPr/>
          <p:nvPr/>
        </p:nvSpPr>
        <p:spPr>
          <a:xfrm>
            <a:off x="1259632" y="3717032"/>
            <a:ext cx="3786760" cy="2056224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Σχέδιο </a:t>
            </a:r>
            <a:r>
              <a:rPr lang="en-US" sz="12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νόμου για την επιδότηση καυσίμου </a:t>
            </a: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Απριλίου</a:t>
            </a:r>
            <a:r>
              <a:rPr lang="el-GR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</a:t>
            </a:r>
            <a:r>
              <a:rPr lang="el-GR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Ιουνίου.</a:t>
            </a:r>
            <a:r>
              <a:rPr lang="el-GR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br>
              <a:rPr lang="el-GR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100" dirty="0"/>
          </a:p>
          <a:p>
            <a:pPr marL="0" indent="0">
              <a:buNone/>
            </a:pP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Πιλοτική </a:t>
            </a:r>
            <a:r>
              <a:rPr lang="en-US" sz="12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δράση σε Κρήτη και Νότιο Αιγαίο για τον λαγοκέφαλο, με ευρωπαϊκούς πόρους</a:t>
            </a: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r>
              <a:rPr lang="el-GR" sz="11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br>
              <a:rPr lang="el-GR" sz="11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endParaRPr lang="en-US" sz="1100" dirty="0"/>
          </a:p>
          <a:p>
            <a:pPr marL="0" indent="0">
              <a:buNone/>
            </a:pPr>
            <a:r>
              <a:rPr lang="en-US" sz="1200" dirty="0" smtClean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Σχεδιασμός </a:t>
            </a:r>
            <a:r>
              <a:rPr lang="en-US" sz="12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αποζημίωσης για περιορισμούς αλιείας στα εθνικά θαλάσσια πάρκα, σε συνεργασία με το ΥΠΕΝ.</a:t>
            </a:r>
            <a:endParaRPr lang="en-US" sz="1100" dirty="0"/>
          </a:p>
        </p:txBody>
      </p:sp>
      <p:sp>
        <p:nvSpPr>
          <p:cNvPr id="32" name="Shape 27"/>
          <p:cNvSpPr/>
          <p:nvPr/>
        </p:nvSpPr>
        <p:spPr>
          <a:xfrm>
            <a:off x="5796136" y="3212976"/>
            <a:ext cx="3113532" cy="1799705"/>
          </a:xfrm>
          <a:prstGeom prst="roundRect">
            <a:avLst>
              <a:gd name="adj" fmla="val 21875"/>
            </a:avLst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3" name="Text 28"/>
          <p:cNvSpPr/>
          <p:nvPr/>
        </p:nvSpPr>
        <p:spPr>
          <a:xfrm>
            <a:off x="6084168" y="3429000"/>
            <a:ext cx="2569464" cy="122197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r>
              <a:rPr lang="en-US" sz="10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μείωση </a:t>
            </a: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λειτουργικού κόστους </a:t>
            </a:r>
            <a:r>
              <a:rPr lang="el-GR" sz="10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/>
            </a:r>
            <a:br>
              <a:rPr lang="el-GR" sz="10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sz="1050" b="1" dirty="0" smtClean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</a:t>
            </a: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προστασία θαλάσσιου περιβάλλοντος · στήριξη τοπικών κοινωνιών</a:t>
            </a:r>
            <a:endParaRPr lang="en-US" sz="1050" dirty="0"/>
          </a:p>
        </p:txBody>
      </p:sp>
      <p:pic>
        <p:nvPicPr>
          <p:cNvPr id="34" name="Image 0" descr="/mnt/data/template_unzip/ppt/media/image5.png"/>
          <p:cNvPicPr>
            <a:picLocks noChangeAspect="1"/>
          </p:cNvPicPr>
          <p:nvPr/>
        </p:nvPicPr>
        <p:blipFill>
          <a:blip r:embed="rId3" cstate="print">
            <a:alphaModFix amt="98000"/>
          </a:blip>
          <a:stretch>
            <a:fillRect/>
          </a:stretch>
        </p:blipFill>
        <p:spPr>
          <a:xfrm>
            <a:off x="7323513" y="45720"/>
            <a:ext cx="1573599" cy="603504"/>
          </a:xfrm>
          <a:prstGeom prst="rect">
            <a:avLst/>
          </a:prstGeom>
          <a:ln>
            <a:noFill/>
          </a:ln>
        </p:spPr>
      </p:pic>
      <p:pic>
        <p:nvPicPr>
          <p:cNvPr id="35" name="Picture 34" descr="waves_subt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5949280"/>
            <a:ext cx="960120" cy="192024"/>
          </a:xfrm>
          <a:prstGeom prst="rect">
            <a:avLst/>
          </a:prstGeom>
          <a:ln>
            <a:noFill/>
          </a:ln>
        </p:spPr>
      </p:pic>
      <p:sp>
        <p:nvSpPr>
          <p:cNvPr id="36" name="Shape 10"/>
          <p:cNvSpPr/>
          <p:nvPr/>
        </p:nvSpPr>
        <p:spPr>
          <a:xfrm>
            <a:off x="827584" y="4077072"/>
            <a:ext cx="329184" cy="329184"/>
          </a:xfrm>
          <a:prstGeom prst="ellipse">
            <a:avLst/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7" name="Text 11"/>
          <p:cNvSpPr/>
          <p:nvPr/>
        </p:nvSpPr>
        <p:spPr>
          <a:xfrm>
            <a:off x="827584" y="4149080"/>
            <a:ext cx="329184" cy="1634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38" name="Shape 15"/>
          <p:cNvSpPr/>
          <p:nvPr/>
        </p:nvSpPr>
        <p:spPr>
          <a:xfrm>
            <a:off x="827584" y="4581128"/>
            <a:ext cx="329184" cy="329184"/>
          </a:xfrm>
          <a:prstGeom prst="ellipse">
            <a:avLst/>
          </a:prstGeom>
          <a:solidFill>
            <a:srgbClr val="2F80A3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9" name="Text 11"/>
          <p:cNvSpPr/>
          <p:nvPr/>
        </p:nvSpPr>
        <p:spPr>
          <a:xfrm>
            <a:off x="827584" y="4653136"/>
            <a:ext cx="329184" cy="1634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00" b="1" dirty="0" smtClean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40" name="Shape 20"/>
          <p:cNvSpPr/>
          <p:nvPr/>
        </p:nvSpPr>
        <p:spPr>
          <a:xfrm>
            <a:off x="827584" y="5157192"/>
            <a:ext cx="329184" cy="329184"/>
          </a:xfrm>
          <a:prstGeom prst="ellipse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41" name="Text 11"/>
          <p:cNvSpPr/>
          <p:nvPr/>
        </p:nvSpPr>
        <p:spPr>
          <a:xfrm>
            <a:off x="827584" y="5229200"/>
            <a:ext cx="329184" cy="1634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00" b="1" dirty="0" smtClean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86384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5" name="Text 3"/>
          <p:cNvSpPr/>
          <p:nvPr/>
        </p:nvSpPr>
        <p:spPr>
          <a:xfrm>
            <a:off x="548640" y="155448"/>
            <a:ext cx="5166360" cy="246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Σύγχρονος αλιευτικός στόλος και ανανέωση γενεών</a:t>
            </a:r>
            <a:endParaRPr lang="en-US" sz="1640" dirty="0"/>
          </a:p>
        </p:txBody>
      </p:sp>
      <p:sp>
        <p:nvSpPr>
          <p:cNvPr id="6" name="Text 4"/>
          <p:cNvSpPr/>
          <p:nvPr/>
        </p:nvSpPr>
        <p:spPr>
          <a:xfrm>
            <a:off x="548640" y="438912"/>
            <a:ext cx="5607536" cy="2537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4η</a:t>
            </a: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πρωτοβουλία: αλλαγές στη νέα Κοινή Αλιευτική Πολιτική και στην εθνική νομοθεσία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0" y="6242858"/>
            <a:ext cx="9144000" cy="615142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0" name="Text 6"/>
          <p:cNvSpPr/>
          <p:nvPr/>
        </p:nvSpPr>
        <p:spPr>
          <a:xfrm>
            <a:off x="8641080" y="6574536"/>
            <a:ext cx="256032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2" name="Shape 7"/>
          <p:cNvSpPr/>
          <p:nvPr/>
        </p:nvSpPr>
        <p:spPr>
          <a:xfrm>
            <a:off x="548640" y="1097280"/>
            <a:ext cx="41148" cy="3913632"/>
          </a:xfrm>
          <a:prstGeom prst="rect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3" name="Text 8"/>
          <p:cNvSpPr/>
          <p:nvPr/>
        </p:nvSpPr>
        <p:spPr>
          <a:xfrm>
            <a:off x="1115616" y="1052736"/>
            <a:ext cx="4663440" cy="3840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νέα ΚΑΠ πρέπει να δώσει πραγματικά εργαλεία στους επαγγελματίες αλιείς.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753964" y="1723644"/>
            <a:ext cx="4526280" cy="868680"/>
          </a:xfrm>
          <a:prstGeom prst="roundRect">
            <a:avLst>
              <a:gd name="adj" fmla="val 10526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7" name="Text 12"/>
          <p:cNvSpPr/>
          <p:nvPr/>
        </p:nvSpPr>
        <p:spPr>
          <a:xfrm>
            <a:off x="1335855" y="1783080"/>
            <a:ext cx="3794760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Άρση απαγόρευσης χρηματοδότησης μηχανών</a:t>
            </a:r>
            <a:endParaRPr lang="en-US" sz="1100" dirty="0"/>
          </a:p>
        </p:txBody>
      </p:sp>
      <p:sp>
        <p:nvSpPr>
          <p:cNvPr id="18" name="Text 13"/>
          <p:cNvSpPr/>
          <p:nvPr/>
        </p:nvSpPr>
        <p:spPr>
          <a:xfrm>
            <a:off x="1335855" y="2020824"/>
            <a:ext cx="3794760" cy="36576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Στόχος να μειωθεί το λειτουργικό κόστος και να ενισχυθεί η βιωσιμότητα του στόλου.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753964" y="2761488"/>
            <a:ext cx="4526280" cy="960120"/>
          </a:xfrm>
          <a:prstGeom prst="roundRect">
            <a:avLst>
              <a:gd name="adj" fmla="val 9524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2" name="Text 17"/>
          <p:cNvSpPr/>
          <p:nvPr/>
        </p:nvSpPr>
        <p:spPr>
          <a:xfrm>
            <a:off x="1335855" y="2852928"/>
            <a:ext cx="3794760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Εκσυγχρονισμός σκαφών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1335855" y="3054096"/>
            <a:ext cx="3794760" cy="45720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Πιο ασφαλή, αποδοτικά και ανθεκτικά σκάφη απέναντι σε καύσιμα, κλιματική πίεση και μειωμένο θαλάσσιο χώρο.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753964" y="3886200"/>
            <a:ext cx="4526280" cy="868680"/>
          </a:xfrm>
          <a:prstGeom prst="roundRect">
            <a:avLst>
              <a:gd name="adj" fmla="val 10526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7" name="Text 22"/>
          <p:cNvSpPr/>
          <p:nvPr/>
        </p:nvSpPr>
        <p:spPr>
          <a:xfrm>
            <a:off x="1335855" y="4005072"/>
            <a:ext cx="3794760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Ανανέωση γενεών</a:t>
            </a:r>
            <a:endParaRPr lang="en-US" sz="1100" dirty="0"/>
          </a:p>
        </p:txBody>
      </p:sp>
      <p:sp>
        <p:nvSpPr>
          <p:cNvPr id="28" name="Text 23"/>
          <p:cNvSpPr/>
          <p:nvPr/>
        </p:nvSpPr>
        <p:spPr>
          <a:xfrm>
            <a:off x="1335855" y="4206240"/>
            <a:ext cx="3794760" cy="36576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Προσαρμογές στην εθνική νομοθεσία ώστε ο κλάδος να προσελκύσει νέους επαγγελματίες.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539552" y="5373216"/>
            <a:ext cx="8001000" cy="438912"/>
          </a:xfrm>
          <a:prstGeom prst="roundRect">
            <a:avLst>
              <a:gd name="adj" fmla="val 16667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0" name="Text 25"/>
          <p:cNvSpPr/>
          <p:nvPr/>
        </p:nvSpPr>
        <p:spPr>
          <a:xfrm>
            <a:off x="683568" y="5517232"/>
            <a:ext cx="7589520" cy="12801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10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Στόχος: βιώσιμος στόλος, καλύτερη ανταγωνιστικότητα, περισσότερες δυνατότητες για τις παράκτιες και νησιωτικές περιοχές.</a:t>
            </a:r>
            <a:endParaRPr lang="en-US" sz="1000" dirty="0"/>
          </a:p>
        </p:txBody>
      </p:sp>
      <p:sp>
        <p:nvSpPr>
          <p:cNvPr id="33" name="Text 16"/>
          <p:cNvSpPr/>
          <p:nvPr/>
        </p:nvSpPr>
        <p:spPr>
          <a:xfrm>
            <a:off x="899592" y="2060848"/>
            <a:ext cx="329184" cy="288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50" b="1" dirty="0" smtClean="0">
                <a:solidFill>
                  <a:schemeClr val="accent1"/>
                </a:solidFill>
                <a:latin typeface="Arial" pitchFamily="34" charset="0"/>
                <a:cs typeface="Arial" pitchFamily="34" charset="-120"/>
              </a:rPr>
              <a:t>Α)</a:t>
            </a:r>
            <a:endParaRPr lang="en-US" sz="1050" dirty="0">
              <a:solidFill>
                <a:schemeClr val="accent1"/>
              </a:solidFill>
            </a:endParaRPr>
          </a:p>
        </p:txBody>
      </p:sp>
      <p:sp>
        <p:nvSpPr>
          <p:cNvPr id="34" name="Text 21"/>
          <p:cNvSpPr/>
          <p:nvPr/>
        </p:nvSpPr>
        <p:spPr>
          <a:xfrm>
            <a:off x="886968" y="4151376"/>
            <a:ext cx="329184" cy="91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pic>
        <p:nvPicPr>
          <p:cNvPr id="36" name="Image 0" descr="/mnt/data/template_unzip/ppt/media/image5.png"/>
          <p:cNvPicPr>
            <a:picLocks noChangeAspect="1"/>
          </p:cNvPicPr>
          <p:nvPr/>
        </p:nvPicPr>
        <p:blipFill>
          <a:blip r:embed="rId3" cstate="print">
            <a:alphaModFix amt="98000"/>
          </a:blip>
          <a:stretch>
            <a:fillRect/>
          </a:stretch>
        </p:blipFill>
        <p:spPr>
          <a:xfrm>
            <a:off x="7323513" y="45720"/>
            <a:ext cx="1573599" cy="603504"/>
          </a:xfrm>
          <a:prstGeom prst="rect">
            <a:avLst/>
          </a:prstGeom>
          <a:ln>
            <a:noFill/>
          </a:ln>
        </p:spPr>
      </p:pic>
      <p:pic>
        <p:nvPicPr>
          <p:cNvPr id="37" name="Picture 36" descr="waves_subt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5949280"/>
            <a:ext cx="960120" cy="192024"/>
          </a:xfrm>
          <a:prstGeom prst="rect">
            <a:avLst/>
          </a:prstGeom>
          <a:ln>
            <a:noFill/>
          </a:ln>
        </p:spPr>
      </p:pic>
      <p:sp>
        <p:nvSpPr>
          <p:cNvPr id="31" name="Text 16"/>
          <p:cNvSpPr/>
          <p:nvPr/>
        </p:nvSpPr>
        <p:spPr>
          <a:xfrm>
            <a:off x="899592" y="3068960"/>
            <a:ext cx="329184" cy="288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-120"/>
              </a:rPr>
              <a:t>Β)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35" name="Text 16"/>
          <p:cNvSpPr/>
          <p:nvPr/>
        </p:nvSpPr>
        <p:spPr>
          <a:xfrm>
            <a:off x="899592" y="4221088"/>
            <a:ext cx="329184" cy="288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00" b="1" dirty="0" smtClean="0">
                <a:solidFill>
                  <a:schemeClr val="accent1"/>
                </a:solidFill>
                <a:latin typeface="Arial" pitchFamily="34" charset="0"/>
                <a:cs typeface="Arial" pitchFamily="34" charset="-120"/>
              </a:rPr>
              <a:t>Γ)</a:t>
            </a:r>
            <a:endParaRPr lang="en-US" sz="1000" dirty="0">
              <a:solidFill>
                <a:schemeClr val="accent1"/>
              </a:solidFill>
            </a:endParaRPr>
          </a:p>
        </p:txBody>
      </p:sp>
      <p:sp>
        <p:nvSpPr>
          <p:cNvPr id="38" name="Shape 9"/>
          <p:cNvSpPr/>
          <p:nvPr/>
        </p:nvSpPr>
        <p:spPr>
          <a:xfrm>
            <a:off x="683568" y="1052736"/>
            <a:ext cx="329184" cy="329184"/>
          </a:xfrm>
          <a:prstGeom prst="ellipse">
            <a:avLst/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9" name="Text 11"/>
          <p:cNvSpPr/>
          <p:nvPr/>
        </p:nvSpPr>
        <p:spPr>
          <a:xfrm>
            <a:off x="683568" y="1124744"/>
            <a:ext cx="329184" cy="1634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l-GR" sz="1000" b="1" dirty="0" smtClean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86384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5" name="Text 3"/>
          <p:cNvSpPr/>
          <p:nvPr/>
        </p:nvSpPr>
        <p:spPr>
          <a:xfrm>
            <a:off x="530352" y="155448"/>
            <a:ext cx="5166360" cy="246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Κανόνες, εκπροσώπηση και ίσοι όροι στην αγορά</a:t>
            </a:r>
            <a:endParaRPr lang="en-US" sz="1640" dirty="0"/>
          </a:p>
        </p:txBody>
      </p:sp>
      <p:sp>
        <p:nvSpPr>
          <p:cNvPr id="6" name="Text 4"/>
          <p:cNvSpPr/>
          <p:nvPr/>
        </p:nvSpPr>
        <p:spPr>
          <a:xfrm>
            <a:off x="530352" y="438912"/>
            <a:ext cx="5913856" cy="253784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Πρωτοβουλίες </a:t>
            </a:r>
            <a:r>
              <a:rPr lang="en-US" sz="11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5-7</a:t>
            </a:r>
            <a:r>
              <a:rPr lang="en-US" sz="1100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: θεσμική φωνή, έλεγχος ερασιτεχνικής αλιείας, εξορθολογισμός κυρώσεων</a:t>
            </a:r>
            <a:endParaRPr lang="en-US" sz="1100" dirty="0"/>
          </a:p>
        </p:txBody>
      </p:sp>
      <p:pic>
        <p:nvPicPr>
          <p:cNvPr id="7" name="Image 0" descr="/mnt/data/template_unzip/ppt/media/image5.png"/>
          <p:cNvPicPr>
            <a:picLocks noChangeAspect="1"/>
          </p:cNvPicPr>
          <p:nvPr/>
        </p:nvPicPr>
        <p:blipFill>
          <a:blip r:embed="rId3" cstate="print">
            <a:alphaModFix amt="98000"/>
          </a:blip>
          <a:stretch>
            <a:fillRect/>
          </a:stretch>
        </p:blipFill>
        <p:spPr>
          <a:xfrm>
            <a:off x="7323513" y="45720"/>
            <a:ext cx="1573599" cy="603504"/>
          </a:xfrm>
          <a:prstGeom prst="rect">
            <a:avLst/>
          </a:prstGeom>
          <a:ln>
            <a:noFill/>
          </a:ln>
        </p:spPr>
      </p:pic>
      <p:sp>
        <p:nvSpPr>
          <p:cNvPr id="8" name="Shape 5"/>
          <p:cNvSpPr/>
          <p:nvPr/>
        </p:nvSpPr>
        <p:spPr>
          <a:xfrm>
            <a:off x="0" y="6217921"/>
            <a:ext cx="9144000" cy="640080"/>
          </a:xfrm>
          <a:prstGeom prst="rect">
            <a:avLst/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0" name="Text 6"/>
          <p:cNvSpPr/>
          <p:nvPr/>
        </p:nvSpPr>
        <p:spPr>
          <a:xfrm>
            <a:off x="8641080" y="6574536"/>
            <a:ext cx="256032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1" name="Text 7"/>
          <p:cNvSpPr/>
          <p:nvPr/>
        </p:nvSpPr>
        <p:spPr>
          <a:xfrm>
            <a:off x="530352" y="1060704"/>
            <a:ext cx="5532120" cy="34747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>
              <a:buNone/>
            </a:pPr>
            <a:r>
              <a:rPr lang="en-US" sz="165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Τρεις παρεμβάσεις για να ακούγεται ο κλάδος και να υπάρχει καθαρό πλαίσιο λειτουργίας.</a:t>
            </a:r>
            <a:endParaRPr lang="en-US" sz="1650" dirty="0"/>
          </a:p>
        </p:txBody>
      </p:sp>
      <p:sp>
        <p:nvSpPr>
          <p:cNvPr id="13" name="Shape 8"/>
          <p:cNvSpPr/>
          <p:nvPr/>
        </p:nvSpPr>
        <p:spPr>
          <a:xfrm>
            <a:off x="530352" y="1783080"/>
            <a:ext cx="3977640" cy="1051560"/>
          </a:xfrm>
          <a:prstGeom prst="roundRect">
            <a:avLst>
              <a:gd name="adj" fmla="val 8696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4" name="Shape 9"/>
          <p:cNvSpPr/>
          <p:nvPr/>
        </p:nvSpPr>
        <p:spPr>
          <a:xfrm>
            <a:off x="676656" y="1892808"/>
            <a:ext cx="329184" cy="329184"/>
          </a:xfrm>
          <a:prstGeom prst="ellipse">
            <a:avLst/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5" name="Text 10"/>
          <p:cNvSpPr/>
          <p:nvPr/>
        </p:nvSpPr>
        <p:spPr>
          <a:xfrm>
            <a:off x="676656" y="2002536"/>
            <a:ext cx="329184" cy="91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6" name="Text 11"/>
          <p:cNvSpPr/>
          <p:nvPr/>
        </p:nvSpPr>
        <p:spPr>
          <a:xfrm>
            <a:off x="1097280" y="1892808"/>
            <a:ext cx="3246120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Εκπροσώπηση σε όλα τα επίπεδα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1097280" y="2121408"/>
            <a:ext cx="3246120" cy="54864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Σχέδιο νόμου ώστε οι αλιείς να εκπροσωπούνται ανά εργαλείο σε Περιφέρειες και εθνικά όργανα, όπως το Συμβούλιο Αλιείας.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530352" y="3035808"/>
            <a:ext cx="3977640" cy="1051560"/>
          </a:xfrm>
          <a:prstGeom prst="roundRect">
            <a:avLst>
              <a:gd name="adj" fmla="val 8696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19" name="Shape 14"/>
          <p:cNvSpPr/>
          <p:nvPr/>
        </p:nvSpPr>
        <p:spPr>
          <a:xfrm>
            <a:off x="685800" y="3118104"/>
            <a:ext cx="329184" cy="329184"/>
          </a:xfrm>
          <a:prstGeom prst="ellipse">
            <a:avLst/>
          </a:prstGeom>
          <a:solidFill>
            <a:srgbClr val="2F80A3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0" name="Text 15"/>
          <p:cNvSpPr/>
          <p:nvPr/>
        </p:nvSpPr>
        <p:spPr>
          <a:xfrm>
            <a:off x="683568" y="3212976"/>
            <a:ext cx="329184" cy="14401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1097280" y="3099816"/>
            <a:ext cx="3246120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Νέοι κανόνες για την ερασιτεχνική αλιεία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1097280" y="3374136"/>
            <a:ext cx="3246120" cy="54864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Μητρώο και υποχρέωση καταγραφής παραγωγής, ώστε να περιοριστεί ο αθέμιτος ανταγωνισμός και η παράνομη διακίνηση.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636008" y="1783080"/>
            <a:ext cx="3877056" cy="1051560"/>
          </a:xfrm>
          <a:prstGeom prst="roundRect">
            <a:avLst>
              <a:gd name="adj" fmla="val 8696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4" name="Shape 19"/>
          <p:cNvSpPr/>
          <p:nvPr/>
        </p:nvSpPr>
        <p:spPr>
          <a:xfrm>
            <a:off x="4800600" y="1892808"/>
            <a:ext cx="329184" cy="329184"/>
          </a:xfrm>
          <a:prstGeom prst="ellipse">
            <a:avLst/>
          </a:prstGeom>
          <a:solidFill>
            <a:srgbClr val="72BED2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6" name="Text 21"/>
          <p:cNvSpPr/>
          <p:nvPr/>
        </p:nvSpPr>
        <p:spPr>
          <a:xfrm>
            <a:off x="5193792" y="1920240"/>
            <a:ext cx="3145536" cy="20116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Εξορθολογισμός αργίας σκαφών</a:t>
            </a:r>
            <a:endParaRPr lang="en-US" sz="1200" dirty="0"/>
          </a:p>
        </p:txBody>
      </p:sp>
      <p:sp>
        <p:nvSpPr>
          <p:cNvPr id="27" name="Text 22"/>
          <p:cNvSpPr/>
          <p:nvPr/>
        </p:nvSpPr>
        <p:spPr>
          <a:xfrm>
            <a:off x="5193792" y="2139696"/>
            <a:ext cx="3145536" cy="548640"/>
          </a:xfrm>
          <a:prstGeom prst="rect">
            <a:avLst/>
          </a:prstGeom>
          <a:noFill/>
          <a:ln>
            <a:noFill/>
          </a:ln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1000" dirty="0">
                <a:solidFill>
                  <a:srgbClr val="1A2E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Η αργία να επιβάλλεται μόνο σε υποτροπή, βάσει συστήματος μορίων και σύμφωνα με το ενωσιακό δίκαιο.</a:t>
            </a:r>
            <a:endParaRPr lang="en-US" sz="1000" dirty="0"/>
          </a:p>
        </p:txBody>
      </p:sp>
      <p:sp>
        <p:nvSpPr>
          <p:cNvPr id="28" name="Shape 23"/>
          <p:cNvSpPr/>
          <p:nvPr/>
        </p:nvSpPr>
        <p:spPr>
          <a:xfrm>
            <a:off x="4690872" y="3099816"/>
            <a:ext cx="1755648" cy="749808"/>
          </a:xfrm>
          <a:prstGeom prst="roundRect">
            <a:avLst>
              <a:gd name="adj" fmla="val 14634"/>
            </a:avLst>
          </a:prstGeom>
          <a:solidFill>
            <a:srgbClr val="0B3247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29" name="Text 24"/>
          <p:cNvSpPr/>
          <p:nvPr/>
        </p:nvSpPr>
        <p:spPr>
          <a:xfrm>
            <a:off x="4878324" y="3319272"/>
            <a:ext cx="502920" cy="25603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3100" dirty="0"/>
          </a:p>
        </p:txBody>
      </p:sp>
      <p:sp>
        <p:nvSpPr>
          <p:cNvPr id="30" name="Text 25"/>
          <p:cNvSpPr/>
          <p:nvPr/>
        </p:nvSpPr>
        <p:spPr>
          <a:xfrm>
            <a:off x="5285232" y="3410712"/>
            <a:ext cx="77724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800" b="1" dirty="0">
                <a:solidFill>
                  <a:srgbClr val="DDE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νέες πρωτοβουλίες</a:t>
            </a:r>
            <a:endParaRPr lang="en-US" sz="800" dirty="0"/>
          </a:p>
        </p:txBody>
      </p:sp>
      <p:sp>
        <p:nvSpPr>
          <p:cNvPr id="31" name="Shape 26"/>
          <p:cNvSpPr/>
          <p:nvPr/>
        </p:nvSpPr>
        <p:spPr>
          <a:xfrm>
            <a:off x="6638544" y="3099816"/>
            <a:ext cx="1874520" cy="749808"/>
          </a:xfrm>
          <a:prstGeom prst="roundRect">
            <a:avLst>
              <a:gd name="adj" fmla="val 14634"/>
            </a:avLst>
          </a:prstGeom>
          <a:solidFill>
            <a:srgbClr val="F8FBFC"/>
          </a:solidFill>
          <a:ln w="15875">
            <a:solidFill>
              <a:srgbClr val="A8D3E1"/>
            </a:solidFill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2" name="Text 27"/>
          <p:cNvSpPr/>
          <p:nvPr/>
        </p:nvSpPr>
        <p:spPr>
          <a:xfrm>
            <a:off x="6766560" y="3218688"/>
            <a:ext cx="1572768" cy="16459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B32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στόχος</a:t>
            </a:r>
            <a:endParaRPr lang="en-US" sz="1700" dirty="0"/>
          </a:p>
        </p:txBody>
      </p:sp>
      <p:sp>
        <p:nvSpPr>
          <p:cNvPr id="33" name="Text 28"/>
          <p:cNvSpPr/>
          <p:nvPr/>
        </p:nvSpPr>
        <p:spPr>
          <a:xfrm>
            <a:off x="6784848" y="3502152"/>
            <a:ext cx="1536192" cy="24688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000" dirty="0">
                <a:solidFill>
                  <a:srgbClr val="52636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στήριξη του επαγγελματία αλιέα</a:t>
            </a:r>
            <a:endParaRPr lang="en-US" sz="1000" dirty="0"/>
          </a:p>
        </p:txBody>
      </p:sp>
      <p:sp>
        <p:nvSpPr>
          <p:cNvPr id="34" name="Shape 29"/>
          <p:cNvSpPr/>
          <p:nvPr/>
        </p:nvSpPr>
        <p:spPr>
          <a:xfrm>
            <a:off x="530352" y="4754880"/>
            <a:ext cx="8065008" cy="658368"/>
          </a:xfrm>
          <a:prstGeom prst="roundRect">
            <a:avLst>
              <a:gd name="adj" fmla="val 11111"/>
            </a:avLst>
          </a:prstGeom>
          <a:solidFill>
            <a:srgbClr val="0D4F6A"/>
          </a:solidFill>
          <a:ln w="12700">
            <a:noFill/>
            <a:prstDash val="solid"/>
          </a:ln>
        </p:spPr>
        <p:txBody>
          <a:bodyPr/>
          <a:lstStyle/>
          <a:p>
            <a:endParaRPr dirty="0"/>
          </a:p>
        </p:txBody>
      </p:sp>
      <p:sp>
        <p:nvSpPr>
          <p:cNvPr id="35" name="Text 30"/>
          <p:cNvSpPr/>
          <p:nvPr/>
        </p:nvSpPr>
        <p:spPr>
          <a:xfrm>
            <a:off x="768096" y="5001768"/>
            <a:ext cx="7589520" cy="13716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Στήριξη σήμερα - βιωσιμότητα αύριο - δικαιοσύνη με τους ίδιους όρους που ισχύουν στην υπόλοιπη Ευρώπη.</a:t>
            </a:r>
            <a:endParaRPr lang="en-US" sz="1280" dirty="0"/>
          </a:p>
        </p:txBody>
      </p:sp>
      <p:sp>
        <p:nvSpPr>
          <p:cNvPr id="37" name="Text 20"/>
          <p:cNvSpPr/>
          <p:nvPr/>
        </p:nvSpPr>
        <p:spPr>
          <a:xfrm>
            <a:off x="4800600" y="2002536"/>
            <a:ext cx="329184" cy="9144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pic>
        <p:nvPicPr>
          <p:cNvPr id="38" name="Picture 37" descr="waves_subt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0528" y="1143000"/>
            <a:ext cx="1325880" cy="265176"/>
          </a:xfrm>
          <a:prstGeom prst="rect">
            <a:avLst/>
          </a:prstGeom>
          <a:ln>
            <a:noFill/>
          </a:ln>
        </p:spPr>
      </p:pic>
      <p:pic>
        <p:nvPicPr>
          <p:cNvPr id="36" name="Picture 36" descr="waves_subtl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5949280"/>
            <a:ext cx="960120" cy="192024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B32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9070848" y="0"/>
            <a:ext cx="73152" cy="6858000"/>
          </a:xfrm>
          <a:prstGeom prst="rect">
            <a:avLst/>
          </a:prstGeom>
          <a:solidFill>
            <a:srgbClr val="72BE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9043416" y="0"/>
            <a:ext cx="16459" cy="6858000"/>
          </a:xfrm>
          <a:prstGeom prst="rect">
            <a:avLst/>
          </a:prstGeom>
          <a:solidFill>
            <a:srgbClr val="2F80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360" y="5230368"/>
            <a:ext cx="2514600" cy="889264"/>
          </a:xfrm>
          <a:prstGeom prst="rect">
            <a:avLst/>
          </a:prstGeom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594360" y="1325880"/>
            <a:ext cx="5486400" cy="347472"/>
          </a:xfrm>
          <a:prstGeom prst="rect">
            <a:avLst/>
          </a:prstGeom>
          <a:noFill/>
          <a:ln>
            <a:noFill/>
          </a:ln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200" b="1" dirty="0">
                <a:solidFill>
                  <a:srgbClr val="72BED2"/>
                </a:solidFill>
                <a:latin typeface="Aptos"/>
              </a:rPr>
              <a:t>ΥΠΑΑΤ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1560" y="1556792"/>
            <a:ext cx="6217920" cy="467820"/>
          </a:xfrm>
          <a:prstGeom prst="rect">
            <a:avLst/>
          </a:prstGeom>
          <a:noFill/>
          <a:ln>
            <a:noFill/>
          </a:ln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2800" b="1" dirty="0">
                <a:solidFill>
                  <a:srgbClr val="FFFFFF"/>
                </a:solidFill>
                <a:latin typeface="Aptos"/>
              </a:rPr>
              <a:t>Στήριξη των επαγγελματιών αλιέων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1560" y="2564904"/>
            <a:ext cx="5852160" cy="529376"/>
          </a:xfrm>
          <a:prstGeom prst="rect">
            <a:avLst/>
          </a:prstGeom>
          <a:noFill/>
          <a:ln>
            <a:noFill/>
          </a:ln>
        </p:spPr>
        <p:txBody>
          <a:bodyPr wrap="square" lIns="45720" tIns="18288" rIns="45720" bIns="18288" anchor="t">
            <a:spAutoFit/>
          </a:bodyPr>
          <a:lstStyle/>
          <a:p>
            <a:pPr algn="l"/>
            <a:r>
              <a:rPr sz="1600" b="0" dirty="0">
                <a:solidFill>
                  <a:srgbClr val="FFFFFF"/>
                </a:solidFill>
                <a:latin typeface="Aptos"/>
              </a:rPr>
              <a:t>Με άμεσες παρεμβάσεις, δίκαιους κανόνες και </a:t>
            </a:r>
            <a:r>
              <a:rPr sz="1600" b="0" dirty="0" err="1">
                <a:solidFill>
                  <a:srgbClr val="FFFFFF"/>
                </a:solidFill>
                <a:latin typeface="Aptos"/>
              </a:rPr>
              <a:t>σχέδιο</a:t>
            </a:r>
            <a:r>
              <a:rPr sz="1600" b="0" dirty="0">
                <a:solidFill>
                  <a:srgbClr val="FFFFFF"/>
                </a:solidFill>
                <a:latin typeface="Aptos"/>
              </a:rPr>
              <a:t> βιωσιμότητας για τον αλιευτικό κλάδο.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39552" y="3429000"/>
            <a:ext cx="5074920" cy="502920"/>
          </a:xfrm>
          <a:prstGeom prst="roundRect">
            <a:avLst/>
          </a:prstGeom>
          <a:solidFill>
            <a:srgbClr val="0D4F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755576" y="3479790"/>
            <a:ext cx="4663440" cy="369332"/>
          </a:xfrm>
          <a:prstGeom prst="rect">
            <a:avLst/>
          </a:prstGeom>
          <a:noFill/>
          <a:ln>
            <a:noFill/>
          </a:ln>
        </p:spPr>
        <p:txBody>
          <a:bodyPr wrap="square" lIns="45720" tIns="18288" rIns="45720" bIns="18288" anchor="ctr">
            <a:spAutoFit/>
          </a:bodyPr>
          <a:lstStyle/>
          <a:p>
            <a:pPr algn="ctr"/>
            <a:r>
              <a:rPr sz="1080" b="1" dirty="0">
                <a:solidFill>
                  <a:srgbClr val="FFFFFF"/>
                </a:solidFill>
                <a:latin typeface="Aptos"/>
              </a:rPr>
              <a:t>Στήριξη σήμερα • βιωσιμότητα αύριο • ισότιμη μεταχείριση στην Ευρώπη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101583" y="5961888"/>
            <a:ext cx="182880" cy="182880"/>
          </a:xfrm>
          <a:prstGeom prst="rect">
            <a:avLst/>
          </a:prstGeom>
          <a:noFill/>
          <a:ln>
            <a:noFill/>
          </a:ln>
        </p:spPr>
        <p:txBody>
          <a:bodyPr wrap="square" lIns="45720" tIns="18288" rIns="45720" bIns="18288" anchor="t">
            <a:spAutoFit/>
          </a:bodyPr>
          <a:lstStyle/>
          <a:p>
            <a:pPr algn="r"/>
            <a:r>
              <a:rPr sz="900" b="0" dirty="0">
                <a:solidFill>
                  <a:srgbClr val="FFFFFF"/>
                </a:solidFill>
                <a:latin typeface="Aptos"/>
              </a:rPr>
              <a:t>5</a:t>
            </a:r>
          </a:p>
        </p:txBody>
      </p:sp>
      <p:pic>
        <p:nvPicPr>
          <p:cNvPr id="14" name="Picture 13" descr="waves_subtl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55080" y="5413248"/>
            <a:ext cx="1298448" cy="259690"/>
          </a:xfrm>
          <a:prstGeom prst="rect">
            <a:avLst/>
          </a:prstGeom>
          <a:ln>
            <a:noFill/>
          </a:ln>
        </p:spPr>
      </p:pic>
      <p:pic>
        <p:nvPicPr>
          <p:cNvPr id="15" name="Picture 14" descr="waves_subtl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5229200"/>
            <a:ext cx="1024128" cy="204826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379</Words>
  <Application>Microsoft Office PowerPoint</Application>
  <PresentationFormat>Προβολή στην οθόνη (4:3)</PresentationFormat>
  <Paragraphs>68</Paragraphs>
  <Slides>5</Slides>
  <Notes>4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</vt:vector>
  </TitlesOfParts>
  <Company>HP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ktsoulos</dc:creator>
  <cp:lastModifiedBy>ktsoulos</cp:lastModifiedBy>
  <cp:revision>11</cp:revision>
  <dcterms:created xsi:type="dcterms:W3CDTF">2026-06-25T08:21:30Z</dcterms:created>
  <dcterms:modified xsi:type="dcterms:W3CDTF">2026-06-25T10:58:48Z</dcterms:modified>
</cp:coreProperties>
</file>